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64" r:id="rId4"/>
    <p:sldId id="265" r:id="rId5"/>
    <p:sldId id="266" r:id="rId6"/>
    <p:sldId id="257" r:id="rId7"/>
    <p:sldId id="286" r:id="rId8"/>
    <p:sldId id="287" r:id="rId9"/>
    <p:sldId id="288" r:id="rId10"/>
    <p:sldId id="292" r:id="rId11"/>
    <p:sldId id="293" r:id="rId12"/>
    <p:sldId id="294" r:id="rId13"/>
    <p:sldId id="295" r:id="rId14"/>
    <p:sldId id="297" r:id="rId15"/>
    <p:sldId id="296" r:id="rId16"/>
    <p:sldId id="291" r:id="rId17"/>
    <p:sldId id="298" r:id="rId18"/>
    <p:sldId id="285" r:id="rId19"/>
    <p:sldId id="276" r:id="rId20"/>
    <p:sldId id="277" r:id="rId21"/>
    <p:sldId id="290" r:id="rId22"/>
    <p:sldId id="299" r:id="rId23"/>
    <p:sldId id="278" r:id="rId24"/>
    <p:sldId id="279" r:id="rId25"/>
    <p:sldId id="280" r:id="rId26"/>
    <p:sldId id="284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EF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89499" autoAdjust="0"/>
  </p:normalViewPr>
  <p:slideViewPr>
    <p:cSldViewPr>
      <p:cViewPr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D15F9-8D49-4BEC-BF74-D7EF3CD16DC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E80337-826A-4240-A8FE-4605304FF520}">
      <dgm:prSet phldrT="[Текст]"/>
      <dgm:spPr/>
      <dgm:t>
        <a:bodyPr/>
        <a:lstStyle/>
        <a:p>
          <a:r>
            <a:rPr lang="ru-RU" dirty="0" smtClean="0"/>
            <a:t>Принцип</a:t>
          </a:r>
          <a:endParaRPr lang="ru-RU" dirty="0"/>
        </a:p>
      </dgm:t>
    </dgm:pt>
    <dgm:pt modelId="{F67CF46F-54E2-4147-96DB-D09730806B69}" type="parTrans" cxnId="{31B74007-A9C7-4CA4-8123-39B9D306BF69}">
      <dgm:prSet/>
      <dgm:spPr/>
      <dgm:t>
        <a:bodyPr/>
        <a:lstStyle/>
        <a:p>
          <a:endParaRPr lang="ru-RU"/>
        </a:p>
      </dgm:t>
    </dgm:pt>
    <dgm:pt modelId="{59DD0B4F-DAC4-4A39-9D6E-665257970D17}" type="sibTrans" cxnId="{31B74007-A9C7-4CA4-8123-39B9D306BF69}">
      <dgm:prSet/>
      <dgm:spPr/>
      <dgm:t>
        <a:bodyPr/>
        <a:lstStyle/>
        <a:p>
          <a:endParaRPr lang="ru-RU"/>
        </a:p>
      </dgm:t>
    </dgm:pt>
    <dgm:pt modelId="{7D2D2337-BF8E-4E56-B3AF-25BD64F737AC}">
      <dgm:prSet phldrT="[Текст]"/>
      <dgm:spPr/>
      <dgm:t>
        <a:bodyPr/>
        <a:lstStyle/>
        <a:p>
          <a:r>
            <a:rPr lang="ru-RU" dirty="0" smtClean="0"/>
            <a:t>открытости;</a:t>
          </a:r>
          <a:endParaRPr lang="ru-RU" dirty="0"/>
        </a:p>
      </dgm:t>
    </dgm:pt>
    <dgm:pt modelId="{A47012C8-3A2B-47E4-AB21-8862DDD13B28}" type="parTrans" cxnId="{1F2AB243-878F-43CE-826F-7ECBB68A37BD}">
      <dgm:prSet/>
      <dgm:spPr/>
      <dgm:t>
        <a:bodyPr/>
        <a:lstStyle/>
        <a:p>
          <a:endParaRPr lang="ru-RU"/>
        </a:p>
      </dgm:t>
    </dgm:pt>
    <dgm:pt modelId="{A0633258-2537-4E34-80A2-0272B56ABE3B}" type="sibTrans" cxnId="{1F2AB243-878F-43CE-826F-7ECBB68A37BD}">
      <dgm:prSet/>
      <dgm:spPr/>
      <dgm:t>
        <a:bodyPr/>
        <a:lstStyle/>
        <a:p>
          <a:endParaRPr lang="ru-RU"/>
        </a:p>
      </dgm:t>
    </dgm:pt>
    <dgm:pt modelId="{E3F322E9-5CD0-4D68-9EB4-E8DA4F163753}">
      <dgm:prSet phldrT="[Текст]"/>
      <dgm:spPr/>
      <dgm:t>
        <a:bodyPr/>
        <a:lstStyle/>
        <a:p>
          <a:r>
            <a:rPr lang="ru-RU" dirty="0" err="1" smtClean="0"/>
            <a:t>гуманизации</a:t>
          </a:r>
          <a:r>
            <a:rPr lang="ru-RU" dirty="0" smtClean="0"/>
            <a:t>;</a:t>
          </a:r>
          <a:endParaRPr lang="ru-RU" dirty="0"/>
        </a:p>
      </dgm:t>
    </dgm:pt>
    <dgm:pt modelId="{4034DBD2-3015-4807-8D0F-1307EC4AA26B}" type="parTrans" cxnId="{722F359A-7DFB-475E-9F58-B3B84FEFF863}">
      <dgm:prSet/>
      <dgm:spPr/>
      <dgm:t>
        <a:bodyPr/>
        <a:lstStyle/>
        <a:p>
          <a:endParaRPr lang="ru-RU"/>
        </a:p>
      </dgm:t>
    </dgm:pt>
    <dgm:pt modelId="{71056066-6FE8-45F1-BDA5-32E4B5EA49E0}" type="sibTrans" cxnId="{722F359A-7DFB-475E-9F58-B3B84FEFF863}">
      <dgm:prSet/>
      <dgm:spPr/>
      <dgm:t>
        <a:bodyPr/>
        <a:lstStyle/>
        <a:p>
          <a:endParaRPr lang="ru-RU"/>
        </a:p>
      </dgm:t>
    </dgm:pt>
    <dgm:pt modelId="{60150E29-5DBA-4C07-BE6C-0E6981BE1B81}">
      <dgm:prSet phldrT="[Текст]"/>
      <dgm:spPr/>
      <dgm:t>
        <a:bodyPr/>
        <a:lstStyle/>
        <a:p>
          <a:r>
            <a:rPr lang="ru-RU" dirty="0" smtClean="0"/>
            <a:t>Принцип</a:t>
          </a:r>
          <a:endParaRPr lang="ru-RU" dirty="0"/>
        </a:p>
      </dgm:t>
    </dgm:pt>
    <dgm:pt modelId="{52CED224-EB5B-4695-8CEB-1CF249467831}" type="parTrans" cxnId="{DA898361-772F-47FA-B45D-81A03687BCFF}">
      <dgm:prSet/>
      <dgm:spPr/>
      <dgm:t>
        <a:bodyPr/>
        <a:lstStyle/>
        <a:p>
          <a:endParaRPr lang="ru-RU"/>
        </a:p>
      </dgm:t>
    </dgm:pt>
    <dgm:pt modelId="{AF3DA2CA-F5DE-4831-9444-558BD7D1E682}" type="sibTrans" cxnId="{DA898361-772F-47FA-B45D-81A03687BCFF}">
      <dgm:prSet/>
      <dgm:spPr/>
      <dgm:t>
        <a:bodyPr/>
        <a:lstStyle/>
        <a:p>
          <a:endParaRPr lang="ru-RU"/>
        </a:p>
      </dgm:t>
    </dgm:pt>
    <dgm:pt modelId="{CE65702E-E3DF-4DE3-8691-AF23AEA33103}">
      <dgm:prSet phldrT="[Текст]"/>
      <dgm:spPr/>
      <dgm:t>
        <a:bodyPr/>
        <a:lstStyle/>
        <a:p>
          <a:r>
            <a:rPr lang="ru-RU" dirty="0" smtClean="0"/>
            <a:t>сотрудничества;</a:t>
          </a:r>
          <a:endParaRPr lang="ru-RU" dirty="0"/>
        </a:p>
      </dgm:t>
    </dgm:pt>
    <dgm:pt modelId="{A420353E-F02B-4F8E-A4D0-A28B9935D349}" type="parTrans" cxnId="{BDF7777C-3BE7-4ECD-AF5F-816C304FEB32}">
      <dgm:prSet/>
      <dgm:spPr/>
      <dgm:t>
        <a:bodyPr/>
        <a:lstStyle/>
        <a:p>
          <a:endParaRPr lang="ru-RU"/>
        </a:p>
      </dgm:t>
    </dgm:pt>
    <dgm:pt modelId="{63476832-4798-4C46-9790-5629B0912512}" type="sibTrans" cxnId="{BDF7777C-3BE7-4ECD-AF5F-816C304FEB32}">
      <dgm:prSet/>
      <dgm:spPr/>
      <dgm:t>
        <a:bodyPr/>
        <a:lstStyle/>
        <a:p>
          <a:endParaRPr lang="ru-RU"/>
        </a:p>
      </dgm:t>
    </dgm:pt>
    <dgm:pt modelId="{D763699E-4AA9-4F60-AFE0-51B4C6BD73D1}">
      <dgm:prSet phldrT="[Текст]"/>
      <dgm:spPr/>
      <dgm:t>
        <a:bodyPr/>
        <a:lstStyle/>
        <a:p>
          <a:r>
            <a:rPr lang="ru-RU" dirty="0" smtClean="0"/>
            <a:t>Принцип</a:t>
          </a:r>
          <a:endParaRPr lang="ru-RU" dirty="0"/>
        </a:p>
      </dgm:t>
    </dgm:pt>
    <dgm:pt modelId="{CBE73799-FFC0-4094-ACC1-F5F5BEFEBBDD}" type="parTrans" cxnId="{6B96E7B5-8E79-425A-B547-71D31EAC7E21}">
      <dgm:prSet/>
      <dgm:spPr/>
      <dgm:t>
        <a:bodyPr/>
        <a:lstStyle/>
        <a:p>
          <a:endParaRPr lang="ru-RU"/>
        </a:p>
      </dgm:t>
    </dgm:pt>
    <dgm:pt modelId="{64C0D16B-A928-4B71-95D8-5D57B910B852}" type="sibTrans" cxnId="{6B96E7B5-8E79-425A-B547-71D31EAC7E21}">
      <dgm:prSet/>
      <dgm:spPr/>
      <dgm:t>
        <a:bodyPr/>
        <a:lstStyle/>
        <a:p>
          <a:endParaRPr lang="ru-RU"/>
        </a:p>
      </dgm:t>
    </dgm:pt>
    <dgm:pt modelId="{B9EAD851-257B-442A-92B8-20EEB4871B54}">
      <dgm:prSet phldrT="[Текст]"/>
      <dgm:spPr/>
      <dgm:t>
        <a:bodyPr/>
        <a:lstStyle/>
        <a:p>
          <a:r>
            <a:rPr lang="ru-RU" dirty="0" smtClean="0"/>
            <a:t>динамичности;</a:t>
          </a:r>
          <a:endParaRPr lang="ru-RU" dirty="0"/>
        </a:p>
      </dgm:t>
    </dgm:pt>
    <dgm:pt modelId="{D8D7329B-8893-45A1-B11C-E906469CF12A}" type="parTrans" cxnId="{7C8CD42A-CEA0-4D88-9519-C1A5E1F52073}">
      <dgm:prSet/>
      <dgm:spPr/>
      <dgm:t>
        <a:bodyPr/>
        <a:lstStyle/>
        <a:p>
          <a:endParaRPr lang="ru-RU"/>
        </a:p>
      </dgm:t>
    </dgm:pt>
    <dgm:pt modelId="{76429AD9-66C0-4435-96EB-06DA7C97E278}" type="sibTrans" cxnId="{7C8CD42A-CEA0-4D88-9519-C1A5E1F52073}">
      <dgm:prSet/>
      <dgm:spPr/>
      <dgm:t>
        <a:bodyPr/>
        <a:lstStyle/>
        <a:p>
          <a:endParaRPr lang="ru-RU"/>
        </a:p>
      </dgm:t>
    </dgm:pt>
    <dgm:pt modelId="{59348DF7-400C-4563-95C3-760D06580AD4}">
      <dgm:prSet phldrT="[Текст]"/>
      <dgm:spPr/>
      <dgm:t>
        <a:bodyPr/>
        <a:lstStyle/>
        <a:p>
          <a:r>
            <a:rPr lang="ru-RU" dirty="0" smtClean="0"/>
            <a:t>полезности.</a:t>
          </a:r>
          <a:endParaRPr lang="ru-RU" dirty="0"/>
        </a:p>
      </dgm:t>
    </dgm:pt>
    <dgm:pt modelId="{704F62C2-6EAA-432D-93E3-B47FF86238FF}" type="parTrans" cxnId="{2879D6A7-BF56-4B87-9E58-C0CABAE9E72C}">
      <dgm:prSet/>
      <dgm:spPr/>
      <dgm:t>
        <a:bodyPr/>
        <a:lstStyle/>
        <a:p>
          <a:endParaRPr lang="ru-RU"/>
        </a:p>
      </dgm:t>
    </dgm:pt>
    <dgm:pt modelId="{DFB25BBA-77D3-42DE-BBED-A6CAA39CF5AA}" type="sibTrans" cxnId="{2879D6A7-BF56-4B87-9E58-C0CABAE9E72C}">
      <dgm:prSet/>
      <dgm:spPr/>
      <dgm:t>
        <a:bodyPr/>
        <a:lstStyle/>
        <a:p>
          <a:endParaRPr lang="ru-RU"/>
        </a:p>
      </dgm:t>
    </dgm:pt>
    <dgm:pt modelId="{2ECF5207-2F02-42C2-A3AB-6679DE279BB2}">
      <dgm:prSet phldrT="[Текст]"/>
      <dgm:spPr/>
      <dgm:t>
        <a:bodyPr/>
        <a:lstStyle/>
        <a:p>
          <a:r>
            <a:rPr lang="ru-RU" dirty="0" err="1" smtClean="0"/>
            <a:t>инновационности</a:t>
          </a:r>
          <a:r>
            <a:rPr lang="ru-RU" dirty="0" smtClean="0"/>
            <a:t>;</a:t>
          </a:r>
          <a:endParaRPr lang="ru-RU" dirty="0"/>
        </a:p>
      </dgm:t>
    </dgm:pt>
    <dgm:pt modelId="{05600FB6-71F4-44A5-8615-989F3E5DC058}" type="sibTrans" cxnId="{B26485C5-8770-4B5A-9234-91025F67D756}">
      <dgm:prSet/>
      <dgm:spPr/>
      <dgm:t>
        <a:bodyPr/>
        <a:lstStyle/>
        <a:p>
          <a:endParaRPr lang="ru-RU"/>
        </a:p>
      </dgm:t>
    </dgm:pt>
    <dgm:pt modelId="{53FC8F8B-0E96-481A-B682-CED8B6C76E1B}" type="parTrans" cxnId="{B26485C5-8770-4B5A-9234-91025F67D756}">
      <dgm:prSet/>
      <dgm:spPr/>
      <dgm:t>
        <a:bodyPr/>
        <a:lstStyle/>
        <a:p>
          <a:endParaRPr lang="ru-RU"/>
        </a:p>
      </dgm:t>
    </dgm:pt>
    <dgm:pt modelId="{551E47A0-9B47-42AB-8BAF-9BFB1C63621E}" type="pres">
      <dgm:prSet presAssocID="{6FAD15F9-8D49-4BEC-BF74-D7EF3CD16D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58AF7-1328-49ED-B9CD-FA76066127B5}" type="pres">
      <dgm:prSet presAssocID="{CAE80337-826A-4240-A8FE-4605304FF520}" presName="composite" presStyleCnt="0"/>
      <dgm:spPr/>
    </dgm:pt>
    <dgm:pt modelId="{BCDBB406-AAC4-4A80-8F28-F1DE3CBA314D}" type="pres">
      <dgm:prSet presAssocID="{CAE80337-826A-4240-A8FE-4605304FF52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901FF-1EC7-487C-8CD4-5F992C62AE54}" type="pres">
      <dgm:prSet presAssocID="{CAE80337-826A-4240-A8FE-4605304FF520}" presName="descendantText" presStyleLbl="alignAcc1" presStyleIdx="0" presStyleCnt="3" custLinFactNeighborX="-61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4587D-2FD5-4696-834E-7D7C16D2F7EA}" type="pres">
      <dgm:prSet presAssocID="{59DD0B4F-DAC4-4A39-9D6E-665257970D17}" presName="sp" presStyleCnt="0"/>
      <dgm:spPr/>
    </dgm:pt>
    <dgm:pt modelId="{B1534878-9E55-462B-A9AA-2C7D5B79626B}" type="pres">
      <dgm:prSet presAssocID="{60150E29-5DBA-4C07-BE6C-0E6981BE1B81}" presName="composite" presStyleCnt="0"/>
      <dgm:spPr/>
    </dgm:pt>
    <dgm:pt modelId="{635C715A-C7CC-4675-AA7C-E192B7491B48}" type="pres">
      <dgm:prSet presAssocID="{60150E29-5DBA-4C07-BE6C-0E6981BE1B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B3198-9639-41C9-80FA-DDE48786BA65}" type="pres">
      <dgm:prSet presAssocID="{60150E29-5DBA-4C07-BE6C-0E6981BE1B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841A1-BAE9-4BB3-8C29-F8255772CD28}" type="pres">
      <dgm:prSet presAssocID="{AF3DA2CA-F5DE-4831-9444-558BD7D1E682}" presName="sp" presStyleCnt="0"/>
      <dgm:spPr/>
    </dgm:pt>
    <dgm:pt modelId="{4C61620B-9E2E-48AA-9BEC-20ED660E884C}" type="pres">
      <dgm:prSet presAssocID="{D763699E-4AA9-4F60-AFE0-51B4C6BD73D1}" presName="composite" presStyleCnt="0"/>
      <dgm:spPr/>
    </dgm:pt>
    <dgm:pt modelId="{C44B9FC5-0127-4B47-B49E-D93CBF98F8A2}" type="pres">
      <dgm:prSet presAssocID="{D763699E-4AA9-4F60-AFE0-51B4C6BD73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1736D-24A4-4ED7-B7E6-B5F682CEF79E}" type="pres">
      <dgm:prSet presAssocID="{D763699E-4AA9-4F60-AFE0-51B4C6BD73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EEE1D1-F584-4E11-BC85-D28C5B8A4C88}" type="presOf" srcId="{59348DF7-400C-4563-95C3-760D06580AD4}" destId="{8C41736D-24A4-4ED7-B7E6-B5F682CEF79E}" srcOrd="0" destOrd="1" presId="urn:microsoft.com/office/officeart/2005/8/layout/chevron2"/>
    <dgm:cxn modelId="{2879D6A7-BF56-4B87-9E58-C0CABAE9E72C}" srcId="{D763699E-4AA9-4F60-AFE0-51B4C6BD73D1}" destId="{59348DF7-400C-4563-95C3-760D06580AD4}" srcOrd="1" destOrd="0" parTransId="{704F62C2-6EAA-432D-93E3-B47FF86238FF}" sibTransId="{DFB25BBA-77D3-42DE-BBED-A6CAA39CF5AA}"/>
    <dgm:cxn modelId="{3C0643EF-D987-4B73-9777-422C4103B82C}" type="presOf" srcId="{60150E29-5DBA-4C07-BE6C-0E6981BE1B81}" destId="{635C715A-C7CC-4675-AA7C-E192B7491B48}" srcOrd="0" destOrd="0" presId="urn:microsoft.com/office/officeart/2005/8/layout/chevron2"/>
    <dgm:cxn modelId="{BDF7777C-3BE7-4ECD-AF5F-816C304FEB32}" srcId="{60150E29-5DBA-4C07-BE6C-0E6981BE1B81}" destId="{CE65702E-E3DF-4DE3-8691-AF23AEA33103}" srcOrd="0" destOrd="0" parTransId="{A420353E-F02B-4F8E-A4D0-A28B9935D349}" sibTransId="{63476832-4798-4C46-9790-5629B0912512}"/>
    <dgm:cxn modelId="{31B74007-A9C7-4CA4-8123-39B9D306BF69}" srcId="{6FAD15F9-8D49-4BEC-BF74-D7EF3CD16DC7}" destId="{CAE80337-826A-4240-A8FE-4605304FF520}" srcOrd="0" destOrd="0" parTransId="{F67CF46F-54E2-4147-96DB-D09730806B69}" sibTransId="{59DD0B4F-DAC4-4A39-9D6E-665257970D17}"/>
    <dgm:cxn modelId="{0F88564A-4969-4E3D-B881-6C5AC50E241B}" type="presOf" srcId="{D763699E-4AA9-4F60-AFE0-51B4C6BD73D1}" destId="{C44B9FC5-0127-4B47-B49E-D93CBF98F8A2}" srcOrd="0" destOrd="0" presId="urn:microsoft.com/office/officeart/2005/8/layout/chevron2"/>
    <dgm:cxn modelId="{6B96E7B5-8E79-425A-B547-71D31EAC7E21}" srcId="{6FAD15F9-8D49-4BEC-BF74-D7EF3CD16DC7}" destId="{D763699E-4AA9-4F60-AFE0-51B4C6BD73D1}" srcOrd="2" destOrd="0" parTransId="{CBE73799-FFC0-4094-ACC1-F5F5BEFEBBDD}" sibTransId="{64C0D16B-A928-4B71-95D8-5D57B910B852}"/>
    <dgm:cxn modelId="{511FEBA2-C37B-45FA-9DEE-29A91F66CA69}" type="presOf" srcId="{2ECF5207-2F02-42C2-A3AB-6679DE279BB2}" destId="{642B3198-9639-41C9-80FA-DDE48786BA65}" srcOrd="0" destOrd="1" presId="urn:microsoft.com/office/officeart/2005/8/layout/chevron2"/>
    <dgm:cxn modelId="{DA898361-772F-47FA-B45D-81A03687BCFF}" srcId="{6FAD15F9-8D49-4BEC-BF74-D7EF3CD16DC7}" destId="{60150E29-5DBA-4C07-BE6C-0E6981BE1B81}" srcOrd="1" destOrd="0" parTransId="{52CED224-EB5B-4695-8CEB-1CF249467831}" sibTransId="{AF3DA2CA-F5DE-4831-9444-558BD7D1E682}"/>
    <dgm:cxn modelId="{9E983BEC-F61C-41ED-B83A-5E5B7A4FE16A}" type="presOf" srcId="{E3F322E9-5CD0-4D68-9EB4-E8DA4F163753}" destId="{004901FF-1EC7-487C-8CD4-5F992C62AE54}" srcOrd="0" destOrd="1" presId="urn:microsoft.com/office/officeart/2005/8/layout/chevron2"/>
    <dgm:cxn modelId="{746562CF-6C5B-4BD2-964C-0DBFA988B902}" type="presOf" srcId="{6FAD15F9-8D49-4BEC-BF74-D7EF3CD16DC7}" destId="{551E47A0-9B47-42AB-8BAF-9BFB1C63621E}" srcOrd="0" destOrd="0" presId="urn:microsoft.com/office/officeart/2005/8/layout/chevron2"/>
    <dgm:cxn modelId="{7C8CD42A-CEA0-4D88-9519-C1A5E1F52073}" srcId="{D763699E-4AA9-4F60-AFE0-51B4C6BD73D1}" destId="{B9EAD851-257B-442A-92B8-20EEB4871B54}" srcOrd="0" destOrd="0" parTransId="{D8D7329B-8893-45A1-B11C-E906469CF12A}" sibTransId="{76429AD9-66C0-4435-96EB-06DA7C97E278}"/>
    <dgm:cxn modelId="{1F2AB243-878F-43CE-826F-7ECBB68A37BD}" srcId="{CAE80337-826A-4240-A8FE-4605304FF520}" destId="{7D2D2337-BF8E-4E56-B3AF-25BD64F737AC}" srcOrd="0" destOrd="0" parTransId="{A47012C8-3A2B-47E4-AB21-8862DDD13B28}" sibTransId="{A0633258-2537-4E34-80A2-0272B56ABE3B}"/>
    <dgm:cxn modelId="{B26485C5-8770-4B5A-9234-91025F67D756}" srcId="{60150E29-5DBA-4C07-BE6C-0E6981BE1B81}" destId="{2ECF5207-2F02-42C2-A3AB-6679DE279BB2}" srcOrd="1" destOrd="0" parTransId="{53FC8F8B-0E96-481A-B682-CED8B6C76E1B}" sibTransId="{05600FB6-71F4-44A5-8615-989F3E5DC058}"/>
    <dgm:cxn modelId="{0B580513-1C03-4020-A444-72E182595AEC}" type="presOf" srcId="{B9EAD851-257B-442A-92B8-20EEB4871B54}" destId="{8C41736D-24A4-4ED7-B7E6-B5F682CEF79E}" srcOrd="0" destOrd="0" presId="urn:microsoft.com/office/officeart/2005/8/layout/chevron2"/>
    <dgm:cxn modelId="{ED9443C9-925B-4D33-933E-57762AE014F3}" type="presOf" srcId="{7D2D2337-BF8E-4E56-B3AF-25BD64F737AC}" destId="{004901FF-1EC7-487C-8CD4-5F992C62AE54}" srcOrd="0" destOrd="0" presId="urn:microsoft.com/office/officeart/2005/8/layout/chevron2"/>
    <dgm:cxn modelId="{A6750CEB-9113-43C2-9399-02FF9F22B52A}" type="presOf" srcId="{CE65702E-E3DF-4DE3-8691-AF23AEA33103}" destId="{642B3198-9639-41C9-80FA-DDE48786BA65}" srcOrd="0" destOrd="0" presId="urn:microsoft.com/office/officeart/2005/8/layout/chevron2"/>
    <dgm:cxn modelId="{722F359A-7DFB-475E-9F58-B3B84FEFF863}" srcId="{CAE80337-826A-4240-A8FE-4605304FF520}" destId="{E3F322E9-5CD0-4D68-9EB4-E8DA4F163753}" srcOrd="1" destOrd="0" parTransId="{4034DBD2-3015-4807-8D0F-1307EC4AA26B}" sibTransId="{71056066-6FE8-45F1-BDA5-32E4B5EA49E0}"/>
    <dgm:cxn modelId="{5F1C93E5-8604-4077-BACB-C9F06D9D251D}" type="presOf" srcId="{CAE80337-826A-4240-A8FE-4605304FF520}" destId="{BCDBB406-AAC4-4A80-8F28-F1DE3CBA314D}" srcOrd="0" destOrd="0" presId="urn:microsoft.com/office/officeart/2005/8/layout/chevron2"/>
    <dgm:cxn modelId="{91C990AB-F00C-47F8-8E91-6902EE3004A7}" type="presParOf" srcId="{551E47A0-9B47-42AB-8BAF-9BFB1C63621E}" destId="{33D58AF7-1328-49ED-B9CD-FA76066127B5}" srcOrd="0" destOrd="0" presId="urn:microsoft.com/office/officeart/2005/8/layout/chevron2"/>
    <dgm:cxn modelId="{23948D51-77EA-4995-AB0A-3DE7A6B3499F}" type="presParOf" srcId="{33D58AF7-1328-49ED-B9CD-FA76066127B5}" destId="{BCDBB406-AAC4-4A80-8F28-F1DE3CBA314D}" srcOrd="0" destOrd="0" presId="urn:microsoft.com/office/officeart/2005/8/layout/chevron2"/>
    <dgm:cxn modelId="{7FFAE651-A2D2-4488-AF0D-2D9CD3F5B2D3}" type="presParOf" srcId="{33D58AF7-1328-49ED-B9CD-FA76066127B5}" destId="{004901FF-1EC7-487C-8CD4-5F992C62AE54}" srcOrd="1" destOrd="0" presId="urn:microsoft.com/office/officeart/2005/8/layout/chevron2"/>
    <dgm:cxn modelId="{26325687-EDA4-46D5-9889-AB1B9F8AD386}" type="presParOf" srcId="{551E47A0-9B47-42AB-8BAF-9BFB1C63621E}" destId="{97B4587D-2FD5-4696-834E-7D7C16D2F7EA}" srcOrd="1" destOrd="0" presId="urn:microsoft.com/office/officeart/2005/8/layout/chevron2"/>
    <dgm:cxn modelId="{4369F0AD-A8B5-4978-A807-45F3886BA976}" type="presParOf" srcId="{551E47A0-9B47-42AB-8BAF-9BFB1C63621E}" destId="{B1534878-9E55-462B-A9AA-2C7D5B79626B}" srcOrd="2" destOrd="0" presId="urn:microsoft.com/office/officeart/2005/8/layout/chevron2"/>
    <dgm:cxn modelId="{10E68C54-B3B1-410D-BA2E-5076402A9D0F}" type="presParOf" srcId="{B1534878-9E55-462B-A9AA-2C7D5B79626B}" destId="{635C715A-C7CC-4675-AA7C-E192B7491B48}" srcOrd="0" destOrd="0" presId="urn:microsoft.com/office/officeart/2005/8/layout/chevron2"/>
    <dgm:cxn modelId="{464FC9BE-FCD3-43B3-B5F3-E2C8FE5B84F8}" type="presParOf" srcId="{B1534878-9E55-462B-A9AA-2C7D5B79626B}" destId="{642B3198-9639-41C9-80FA-DDE48786BA65}" srcOrd="1" destOrd="0" presId="urn:microsoft.com/office/officeart/2005/8/layout/chevron2"/>
    <dgm:cxn modelId="{B78F0769-05C5-4780-AC58-D8CFC0D22B70}" type="presParOf" srcId="{551E47A0-9B47-42AB-8BAF-9BFB1C63621E}" destId="{3A5841A1-BAE9-4BB3-8C29-F8255772CD28}" srcOrd="3" destOrd="0" presId="urn:microsoft.com/office/officeart/2005/8/layout/chevron2"/>
    <dgm:cxn modelId="{51D15287-6D7B-440D-9C6B-711BF83EAE6C}" type="presParOf" srcId="{551E47A0-9B47-42AB-8BAF-9BFB1C63621E}" destId="{4C61620B-9E2E-48AA-9BEC-20ED660E884C}" srcOrd="4" destOrd="0" presId="urn:microsoft.com/office/officeart/2005/8/layout/chevron2"/>
    <dgm:cxn modelId="{7BF84E37-E87B-4224-A008-B57FC37F91B1}" type="presParOf" srcId="{4C61620B-9E2E-48AA-9BEC-20ED660E884C}" destId="{C44B9FC5-0127-4B47-B49E-D93CBF98F8A2}" srcOrd="0" destOrd="0" presId="urn:microsoft.com/office/officeart/2005/8/layout/chevron2"/>
    <dgm:cxn modelId="{42E2F51D-527A-4018-AD0A-09FECB934896}" type="presParOf" srcId="{4C61620B-9E2E-48AA-9BEC-20ED660E884C}" destId="{8C41736D-24A4-4ED7-B7E6-B5F682CEF79E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BB406-AAC4-4A80-8F28-F1DE3CBA314D}">
      <dsp:nvSpPr>
        <dsp:cNvPr id="0" name=""/>
        <dsp:cNvSpPr/>
      </dsp:nvSpPr>
      <dsp:spPr>
        <a:xfrm rot="5400000">
          <a:off x="-267472" y="269275"/>
          <a:ext cx="1783147" cy="1248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Принцип</a:t>
          </a:r>
          <a:endParaRPr lang="ru-RU" sz="2500" kern="1200" dirty="0"/>
        </a:p>
      </dsp:txBody>
      <dsp:txXfrm rot="-5400000">
        <a:off x="1" y="625905"/>
        <a:ext cx="1248203" cy="534944"/>
      </dsp:txXfrm>
    </dsp:sp>
    <dsp:sp modelId="{004901FF-1EC7-487C-8CD4-5F992C62AE54}">
      <dsp:nvSpPr>
        <dsp:cNvPr id="0" name=""/>
        <dsp:cNvSpPr/>
      </dsp:nvSpPr>
      <dsp:spPr>
        <a:xfrm rot="5400000">
          <a:off x="3999812" y="-2792430"/>
          <a:ext cx="1159045" cy="6744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открытости;</a:t>
          </a: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err="1" smtClean="0"/>
            <a:t>гуманизации</a:t>
          </a:r>
          <a:r>
            <a:rPr lang="ru-RU" sz="3300" kern="1200" dirty="0" smtClean="0"/>
            <a:t>;</a:t>
          </a:r>
          <a:endParaRPr lang="ru-RU" sz="3300" kern="1200" dirty="0"/>
        </a:p>
      </dsp:txBody>
      <dsp:txXfrm rot="-5400000">
        <a:off x="1206993" y="56969"/>
        <a:ext cx="6688104" cy="1045885"/>
      </dsp:txXfrm>
    </dsp:sp>
    <dsp:sp modelId="{635C715A-C7CC-4675-AA7C-E192B7491B48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Принцип</a:t>
          </a:r>
          <a:endParaRPr lang="ru-RU" sz="2500" kern="1200" dirty="0"/>
        </a:p>
      </dsp:txBody>
      <dsp:txXfrm rot="-5400000">
        <a:off x="1" y="2216804"/>
        <a:ext cx="1248203" cy="534944"/>
      </dsp:txXfrm>
    </dsp:sp>
    <dsp:sp modelId="{642B3198-9639-41C9-80FA-DDE48786BA65}">
      <dsp:nvSpPr>
        <dsp:cNvPr id="0" name=""/>
        <dsp:cNvSpPr/>
      </dsp:nvSpPr>
      <dsp:spPr>
        <a:xfrm rot="5400000">
          <a:off x="4041022" y="-1200117"/>
          <a:ext cx="1159045" cy="6744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сотрудничества;</a:t>
          </a: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err="1" smtClean="0"/>
            <a:t>инновационности</a:t>
          </a:r>
          <a:r>
            <a:rPr lang="ru-RU" sz="3300" kern="1200" dirty="0" smtClean="0"/>
            <a:t>;</a:t>
          </a:r>
          <a:endParaRPr lang="ru-RU" sz="3300" kern="1200" dirty="0"/>
        </a:p>
      </dsp:txBody>
      <dsp:txXfrm rot="-5400000">
        <a:off x="1248203" y="1649282"/>
        <a:ext cx="6688104" cy="1045885"/>
      </dsp:txXfrm>
    </dsp:sp>
    <dsp:sp modelId="{C44B9FC5-0127-4B47-B49E-D93CBF98F8A2}">
      <dsp:nvSpPr>
        <dsp:cNvPr id="0" name=""/>
        <dsp:cNvSpPr/>
      </dsp:nvSpPr>
      <dsp:spPr>
        <a:xfrm rot="5400000">
          <a:off x="-267472" y="3451073"/>
          <a:ext cx="1783147" cy="1248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Принцип</a:t>
          </a:r>
          <a:endParaRPr lang="ru-RU" sz="2500" kern="1200" dirty="0"/>
        </a:p>
      </dsp:txBody>
      <dsp:txXfrm rot="-5400000">
        <a:off x="1" y="3807703"/>
        <a:ext cx="1248203" cy="534944"/>
      </dsp:txXfrm>
    </dsp:sp>
    <dsp:sp modelId="{8C41736D-24A4-4ED7-B7E6-B5F682CEF79E}">
      <dsp:nvSpPr>
        <dsp:cNvPr id="0" name=""/>
        <dsp:cNvSpPr/>
      </dsp:nvSpPr>
      <dsp:spPr>
        <a:xfrm rot="5400000">
          <a:off x="4041022" y="390781"/>
          <a:ext cx="1159045" cy="6744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динамичности;</a:t>
          </a: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полезности.</a:t>
          </a:r>
          <a:endParaRPr lang="ru-RU" sz="3300" kern="1200" dirty="0"/>
        </a:p>
      </dsp:txBody>
      <dsp:txXfrm rot="-5400000">
        <a:off x="1248203" y="3240180"/>
        <a:ext cx="6688104" cy="1045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9036496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77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file:///C:\Users\Windows\Desktop\&#1050;&#1088;&#1091;&#1075;&#1083;&#1099;&#1081;%20&#1089;&#1090;&#1086;&#1083;%20&#1084;&#1072;&#1090;&#1077;&#1088;&#1080;&#1072;&#1083;&#1099;\dzerzhinsk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file:///F:\&#1040;&#1090;&#1090;&#1077;&#1089;&#1090;&#1072;&#1094;&#1080;&#1103;%20&#1052;&#1054;&#1071;\&#1044;&#1077;&#1085;&#1100;%20&#1056;&#1086;&#1089;&#1089;&#1080;&#1080;%20&#1086;&#1073;&#1088;.pptx" TargetMode="External"/><Relationship Id="rId3" Type="http://schemas.openxmlformats.org/officeDocument/2006/relationships/image" Target="../media/image46.jpeg"/><Relationship Id="rId7" Type="http://schemas.openxmlformats.org/officeDocument/2006/relationships/hyperlink" Target="file:///F:\&#1040;&#1090;&#1090;&#1077;&#1089;&#1090;&#1072;&#1094;&#1080;&#1103;%20&#1052;&#1054;&#1071;\&#1101;&#1082;&#1091;&#1089;&#1082;&#1091;&#1088;&#1089;&#1080;&#1103;.ppt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F:\&#1040;&#1090;&#1090;&#1077;&#1089;&#1090;&#1072;&#1094;&#1080;&#1103;%20&#1052;&#1054;&#1071;\&#1085;&#1072;&#1088;&#1086;&#1076;&#1085;&#1099;&#1077;%20&#1087;&#1088;&#1086;&#1084;&#1099;&#1089;&#1083;&#1099;%20%20&#1053;&#1080;&#1078;&#1077;&#1075;&#1086;&#1088;&#1086;&#1076;&#1089;&#1082;&#1086;&#1081;%20&#1086;&#1073;&#1083;&#1072;&#1089;&#1090;&#1080;%20%20%201%20&#1095;&#1072;&#1089;&#1090;&#1100;.ppt" TargetMode="External"/><Relationship Id="rId5" Type="http://schemas.openxmlformats.org/officeDocument/2006/relationships/hyperlink" Target="file:///F:\&#1040;&#1090;&#1090;&#1077;&#1089;&#1090;&#1072;&#1094;&#1080;&#1103;%20&#1052;&#1054;&#1071;\dzerzhinsku_85.pptx" TargetMode="Externa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F:\&#1040;&#1090;&#1090;&#1077;&#1089;&#1090;&#1072;&#1094;&#1080;&#1103;%20&#1052;&#1054;&#1071;\&#1055;&#1056;&#1048;&#1050;&#1040;&#1047;%20&#1057;&#1058;&#1040;&#1046;&#1045;&#1056;&#1057;&#1050;&#1048;&#1045;%202020.pd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indows\Desktop\&#1050;&#1088;&#1091;&#1075;&#1083;&#1099;&#1081;%20&#1089;&#1090;&#1086;&#1083;%20&#1084;&#1072;&#1090;&#1077;&#1088;&#1080;&#1072;&#1083;&#1099;\&#1087;&#1077;&#1076;&#1072;&#1075;&#1086;&#1075;&#1080;&#1095;&#1077;&#1089;&#1082;&#1080;&#1081;%20&#1089;&#1086;&#1074;&#1077;&#1090;.docx" TargetMode="External"/><Relationship Id="rId2" Type="http://schemas.openxmlformats.org/officeDocument/2006/relationships/hyperlink" Target="file:///C:\Users\Windows\Desktop\&#1050;&#1088;&#1091;&#1075;&#1083;&#1099;&#1081;%20&#1089;&#1090;&#1086;&#1083;%20&#1084;&#1072;&#1090;&#1077;&#1088;&#1080;&#1072;&#1083;&#1099;\&#1072;&#1082;&#1077;&#1090;&#1080;&#1088;&#1086;&#1074;&#1072;&#1085;&#1080;&#1077;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file:///C:\Users\Windows\Desktop\&#1050;&#1088;&#1091;&#1075;&#1083;&#1099;&#1081;%20&#1089;&#1090;&#1086;&#1083;%20&#1084;&#1072;&#1090;&#1077;&#1088;&#1080;&#1072;&#1083;&#1099;\&#1087;&#1077;&#1076;&#1072;&#1075;&#1086;&#1075;&#1080;&#1095;&#1077;&#1089;&#1082;&#1080;&#1081;%20&#1089;&#1086;&#1074;&#1077;&#1090;%202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9036496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Ресурсный центр: «Духовно-нравственное воспитание дошкольников в условиях детского сада»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50652" y="404664"/>
            <a:ext cx="605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Муниципальное бюджетное дошкольное образовательное учреждение «Детский сад № 130»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357166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05"/>
          <a:stretch/>
        </p:blipFill>
        <p:spPr>
          <a:xfrm>
            <a:off x="2088049" y="4149080"/>
            <a:ext cx="5112568" cy="2512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71612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Педагогический совет на тему: «Система нравственно-патриотического воспитания в ДОУ»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RhIiX149FNQ.jpg"/>
          <p:cNvPicPr>
            <a:picLocks noChangeAspect="1"/>
          </p:cNvPicPr>
          <p:nvPr/>
        </p:nvPicPr>
        <p:blipFill>
          <a:blip r:embed="rId2" cstate="print"/>
          <a:srcRect l="21875" t="1768" b="19453"/>
          <a:stretch>
            <a:fillRect/>
          </a:stretch>
        </p:blipFill>
        <p:spPr>
          <a:xfrm>
            <a:off x="1000100" y="2500306"/>
            <a:ext cx="2714644" cy="1143008"/>
          </a:xfrm>
          <a:prstGeom prst="rect">
            <a:avLst/>
          </a:prstGeom>
        </p:spPr>
      </p:pic>
      <p:pic>
        <p:nvPicPr>
          <p:cNvPr id="5" name="Рисунок 4" descr="cSrzZaMVXfw.jpg"/>
          <p:cNvPicPr>
            <a:picLocks noChangeAspect="1"/>
          </p:cNvPicPr>
          <p:nvPr/>
        </p:nvPicPr>
        <p:blipFill>
          <a:blip r:embed="rId3" cstate="print"/>
          <a:srcRect b="7291"/>
          <a:stretch>
            <a:fillRect/>
          </a:stretch>
        </p:blipFill>
        <p:spPr>
          <a:xfrm>
            <a:off x="5072066" y="2500306"/>
            <a:ext cx="1329229" cy="164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66" y="1571612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Педагогический совет на тему: «Система нравственно-патриотического воспитания в ДОУ»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wLo8uoyf1GA.jpg"/>
          <p:cNvPicPr>
            <a:picLocks noChangeAspect="1"/>
          </p:cNvPicPr>
          <p:nvPr/>
        </p:nvPicPr>
        <p:blipFill>
          <a:blip r:embed="rId4" cstate="print"/>
          <a:srcRect t="9375" r="2778" b="18750"/>
          <a:stretch>
            <a:fillRect/>
          </a:stretch>
        </p:blipFill>
        <p:spPr>
          <a:xfrm>
            <a:off x="6715140" y="2500306"/>
            <a:ext cx="1666880" cy="1643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3857628"/>
            <a:ext cx="34290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Индивидуальные консультации для педагогов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Z9vHtJVVin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643446"/>
            <a:ext cx="1500198" cy="2000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9190" y="4357694"/>
            <a:ext cx="35719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круглых столов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FLPuA8ccu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4929198"/>
            <a:ext cx="2857488" cy="16073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1500174"/>
            <a:ext cx="750099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мастер-классов на тему: «Изготовление дидактических игр по нравственно-патриотическому воспитанию», «Создание электронных игр по нравственно-патриотическому воспитанию» </a:t>
            </a:r>
            <a:endParaRPr lang="ru-RU" sz="1600" dirty="0"/>
          </a:p>
        </p:txBody>
      </p:sp>
      <p:pic>
        <p:nvPicPr>
          <p:cNvPr id="5" name="Рисунок 4" descr="8zQHvZLJryk.jpg"/>
          <p:cNvPicPr>
            <a:picLocks noChangeAspect="1"/>
          </p:cNvPicPr>
          <p:nvPr/>
        </p:nvPicPr>
        <p:blipFill>
          <a:blip r:embed="rId3" cstate="print"/>
          <a:srcRect t="12500"/>
          <a:stretch>
            <a:fillRect/>
          </a:stretch>
        </p:blipFill>
        <p:spPr>
          <a:xfrm>
            <a:off x="2857488" y="5000636"/>
            <a:ext cx="2214546" cy="1453300"/>
          </a:xfrm>
          <a:prstGeom prst="rect">
            <a:avLst/>
          </a:prstGeom>
        </p:spPr>
      </p:pic>
      <p:pic>
        <p:nvPicPr>
          <p:cNvPr id="7" name="Рисунок 6" descr="R3ebZ13-PB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571744"/>
            <a:ext cx="3143240" cy="2357430"/>
          </a:xfrm>
          <a:prstGeom prst="rect">
            <a:avLst/>
          </a:prstGeom>
        </p:spPr>
      </p:pic>
      <p:pic>
        <p:nvPicPr>
          <p:cNvPr id="8" name="Рисунок 7" descr="4syLwKjn7M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2571744"/>
            <a:ext cx="2928958" cy="219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1428736"/>
            <a:ext cx="56436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авторских дидактических игр по нравственно-патриотическому воспитанию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OK8N2smW9hc.jpg"/>
          <p:cNvPicPr>
            <a:picLocks noChangeAspect="1"/>
          </p:cNvPicPr>
          <p:nvPr/>
        </p:nvPicPr>
        <p:blipFill>
          <a:blip r:embed="rId2" cstate="print"/>
          <a:srcRect t="19791"/>
          <a:stretch>
            <a:fillRect/>
          </a:stretch>
        </p:blipFill>
        <p:spPr>
          <a:xfrm>
            <a:off x="3000364" y="2143116"/>
            <a:ext cx="2857488" cy="1718962"/>
          </a:xfrm>
          <a:prstGeom prst="rect">
            <a:avLst/>
          </a:prstGeom>
        </p:spPr>
      </p:pic>
      <p:pic>
        <p:nvPicPr>
          <p:cNvPr id="5" name="Рисунок 4" descr="27sHKrK4WRU.jpg"/>
          <p:cNvPicPr>
            <a:picLocks noChangeAspect="1"/>
          </p:cNvPicPr>
          <p:nvPr/>
        </p:nvPicPr>
        <p:blipFill>
          <a:blip r:embed="rId3" cstate="print"/>
          <a:srcRect t="13541" r="2343"/>
          <a:stretch>
            <a:fillRect/>
          </a:stretch>
        </p:blipFill>
        <p:spPr>
          <a:xfrm>
            <a:off x="6429388" y="3000372"/>
            <a:ext cx="2114738" cy="1214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3636" y="2143116"/>
            <a:ext cx="257176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игра: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«Чьи вещи?» для младшего дошкольного возраста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hZ_xr84sQ7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928934"/>
            <a:ext cx="1714512" cy="1714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2143116"/>
            <a:ext cx="242889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Дидактические игры: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«Моя семья» для раннего возраста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 descr="TcFFY7gS7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857760"/>
            <a:ext cx="1292096" cy="11430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28926" y="4000504"/>
            <a:ext cx="271464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игра: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«Моя семья. Половинки» для раннего возраста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 descr="VYU5x7p84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929198"/>
            <a:ext cx="2000232" cy="1248582"/>
          </a:xfrm>
          <a:prstGeom prst="rect">
            <a:avLst/>
          </a:prstGeom>
        </p:spPr>
      </p:pic>
      <p:pic>
        <p:nvPicPr>
          <p:cNvPr id="14" name="Рисунок 13" descr="_0y6bLf5nh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4857760"/>
            <a:ext cx="1214428" cy="161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15074" y="4357694"/>
            <a:ext cx="257176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игра: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«Моя семья для младшего дошкольного возраста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 descr="o3Nohh5S7n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5143512"/>
            <a:ext cx="1142990" cy="1523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500174"/>
            <a:ext cx="56436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авторских дидактических игр по нравственно-патриотическому воспитанию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0yd62bf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1571636" cy="1178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214554"/>
            <a:ext cx="38576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Дидактические игры для старшего дошкольного возраста: «Собери флаг», «Сложи герб», «Сложи узор».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9KwQXlTKjas.jpg"/>
          <p:cNvPicPr>
            <a:picLocks noChangeAspect="1"/>
          </p:cNvPicPr>
          <p:nvPr/>
        </p:nvPicPr>
        <p:blipFill>
          <a:blip r:embed="rId3" cstate="print"/>
          <a:srcRect l="7692" t="5797" b="13044"/>
          <a:stretch>
            <a:fillRect/>
          </a:stretch>
        </p:blipFill>
        <p:spPr>
          <a:xfrm>
            <a:off x="2214546" y="3143248"/>
            <a:ext cx="2000264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8C48uZ3YlPU.jpg"/>
          <p:cNvPicPr>
            <a:picLocks noChangeAspect="1"/>
          </p:cNvPicPr>
          <p:nvPr/>
        </p:nvPicPr>
        <p:blipFill>
          <a:blip r:embed="rId4" cstate="print"/>
          <a:srcRect l="8593" t="12500" b="19791"/>
          <a:stretch>
            <a:fillRect/>
          </a:stretch>
        </p:blipFill>
        <p:spPr>
          <a:xfrm rot="5400000">
            <a:off x="22195" y="5049847"/>
            <a:ext cx="1828810" cy="1016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-9avGIJX1Ok.jpg"/>
          <p:cNvPicPr>
            <a:picLocks noChangeAspect="1"/>
          </p:cNvPicPr>
          <p:nvPr/>
        </p:nvPicPr>
        <p:blipFill>
          <a:blip r:embed="rId5" cstate="print"/>
          <a:srcRect l="7812" t="6250" b="14583"/>
          <a:stretch>
            <a:fillRect/>
          </a:stretch>
        </p:blipFill>
        <p:spPr>
          <a:xfrm rot="5400000">
            <a:off x="1327210" y="4959278"/>
            <a:ext cx="1774671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SlwbWey59E.jpg"/>
          <p:cNvPicPr>
            <a:picLocks noChangeAspect="1"/>
          </p:cNvPicPr>
          <p:nvPr/>
        </p:nvPicPr>
        <p:blipFill>
          <a:blip r:embed="rId6" cstate="print"/>
          <a:srcRect l="4166" t="4166" b="6250"/>
          <a:stretch>
            <a:fillRect/>
          </a:stretch>
        </p:blipFill>
        <p:spPr>
          <a:xfrm>
            <a:off x="3071802" y="4643446"/>
            <a:ext cx="107157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714876" y="2285992"/>
            <a:ext cx="38576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Макет русской избы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 descr="VhZKy653j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2786058"/>
            <a:ext cx="2143140" cy="2095514"/>
          </a:xfrm>
          <a:prstGeom prst="rect">
            <a:avLst/>
          </a:prstGeom>
        </p:spPr>
      </p:pic>
      <p:pic>
        <p:nvPicPr>
          <p:cNvPr id="12" name="Рисунок 11" descr="99jHEwb_v6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2857496"/>
            <a:ext cx="1619229" cy="1500198"/>
          </a:xfrm>
          <a:prstGeom prst="rect">
            <a:avLst/>
          </a:prstGeom>
        </p:spPr>
      </p:pic>
      <p:pic>
        <p:nvPicPr>
          <p:cNvPr id="13" name="Рисунок 12" descr="di1nQWwM2I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5000636"/>
            <a:ext cx="1785950" cy="1428736"/>
          </a:xfrm>
          <a:prstGeom prst="rect">
            <a:avLst/>
          </a:prstGeom>
        </p:spPr>
      </p:pic>
      <p:pic>
        <p:nvPicPr>
          <p:cNvPr id="14" name="Рисунок 13" descr="FftUtRLdnV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68" y="4500570"/>
            <a:ext cx="1643074" cy="180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500174"/>
            <a:ext cx="607223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компьютерных тематических презентаций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428868"/>
            <a:ext cx="38576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pres?slideindex=1&amp;slidetitle="/>
              </a:rPr>
              <a:t>Компьютерная презентация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pres?slideindex=1&amp;slidetitle="/>
              </a:rPr>
              <a:t>«Мой Дзержинск»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Дзержин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4238782" cy="230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2428868"/>
            <a:ext cx="38576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pres?slideindex=1&amp;slidetitle="/>
              </a:rPr>
              <a:t>Компьютерная презентация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pres?slideindex=1&amp;slidetitle="/>
              </a:rPr>
              <a:t>«Экскурсия по городу Дзержинску»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8" descr="http://dzer.ru/uploads/2015_emblema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3214687"/>
            <a:ext cx="3286148" cy="2444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285860"/>
            <a:ext cx="67151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опыта среди коллег и в педагогических сообществах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скрин.bmp"/>
          <p:cNvPicPr>
            <a:picLocks noChangeAspect="1"/>
          </p:cNvPicPr>
          <p:nvPr/>
        </p:nvPicPr>
        <p:blipFill>
          <a:blip r:embed="rId2" cstate="print"/>
          <a:srcRect l="6250" t="8313" r="3906" b="4144"/>
          <a:stretch>
            <a:fillRect/>
          </a:stretch>
        </p:blipFill>
        <p:spPr>
          <a:xfrm>
            <a:off x="357158" y="2714620"/>
            <a:ext cx="2500330" cy="1369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2071678"/>
            <a:ext cx="32147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Сайт воспитателя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Рякушиной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Оксаны Александровны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Скрин Шальнова.bmp"/>
          <p:cNvPicPr>
            <a:picLocks noChangeAspect="1"/>
          </p:cNvPicPr>
          <p:nvPr/>
        </p:nvPicPr>
        <p:blipFill>
          <a:blip r:embed="rId3" cstate="print"/>
          <a:srcRect l="6250" t="9702" r="5468" b="5534"/>
          <a:stretch>
            <a:fillRect/>
          </a:stretch>
        </p:blipFill>
        <p:spPr>
          <a:xfrm>
            <a:off x="1000100" y="4143380"/>
            <a:ext cx="2286016" cy="1311172"/>
          </a:xfrm>
          <a:prstGeom prst="rect">
            <a:avLst/>
          </a:prstGeom>
        </p:spPr>
      </p:pic>
      <p:pic>
        <p:nvPicPr>
          <p:cNvPr id="7" name="Рисунок 6" descr="Новый точечный рисунок.bmp"/>
          <p:cNvPicPr>
            <a:picLocks noChangeAspect="1"/>
          </p:cNvPicPr>
          <p:nvPr/>
        </p:nvPicPr>
        <p:blipFill>
          <a:blip r:embed="rId4" cstate="print"/>
          <a:srcRect l="3906" t="9703" r="4687" b="5534"/>
          <a:stretch>
            <a:fillRect/>
          </a:stretch>
        </p:blipFill>
        <p:spPr>
          <a:xfrm>
            <a:off x="214282" y="5517164"/>
            <a:ext cx="2357454" cy="122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071678"/>
            <a:ext cx="35719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Сайт воспитателя Шальновой Ларисы Викторовны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Новый точечный рисунок.bmp"/>
          <p:cNvPicPr>
            <a:picLocks noChangeAspect="1"/>
          </p:cNvPicPr>
          <p:nvPr/>
        </p:nvPicPr>
        <p:blipFill>
          <a:blip r:embed="rId5" cstate="print"/>
          <a:srcRect l="8108" t="6923" r="4687" b="5534"/>
          <a:stretch>
            <a:fillRect/>
          </a:stretch>
        </p:blipFill>
        <p:spPr>
          <a:xfrm>
            <a:off x="5286380" y="2786058"/>
            <a:ext cx="2500330" cy="1230279"/>
          </a:xfrm>
          <a:prstGeom prst="rect">
            <a:avLst/>
          </a:prstGeom>
        </p:spPr>
      </p:pic>
      <p:pic>
        <p:nvPicPr>
          <p:cNvPr id="10" name="Рисунок 9" descr="Новый точечный рисунок.bmp"/>
          <p:cNvPicPr>
            <a:picLocks noChangeAspect="1"/>
          </p:cNvPicPr>
          <p:nvPr/>
        </p:nvPicPr>
        <p:blipFill>
          <a:blip r:embed="rId6" cstate="print"/>
          <a:srcRect l="4687" t="5534" r="7031" b="5534"/>
          <a:stretch>
            <a:fillRect/>
          </a:stretch>
        </p:blipFill>
        <p:spPr>
          <a:xfrm>
            <a:off x="5715008" y="4143380"/>
            <a:ext cx="2714644" cy="1287207"/>
          </a:xfrm>
          <a:prstGeom prst="rect">
            <a:avLst/>
          </a:prstGeom>
        </p:spPr>
      </p:pic>
      <p:pic>
        <p:nvPicPr>
          <p:cNvPr id="11" name="Рисунок 10" descr="Новый точечный рисунок.bmp"/>
          <p:cNvPicPr>
            <a:picLocks noChangeAspect="1"/>
          </p:cNvPicPr>
          <p:nvPr/>
        </p:nvPicPr>
        <p:blipFill>
          <a:blip r:embed="rId7" cstate="print"/>
          <a:srcRect l="3906" t="6924" r="5468" b="5533"/>
          <a:stretch>
            <a:fillRect/>
          </a:stretch>
        </p:blipFill>
        <p:spPr>
          <a:xfrm>
            <a:off x="5286380" y="5500702"/>
            <a:ext cx="2214578" cy="1202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уровня взаимодействия с родителями/законными представителями по вопросам нравственно-патриотического воспитания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85728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71472" y="2071678"/>
            <a:ext cx="814393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1.Анкетирование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2.Тематические собрания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3.Изготовление и распространение буклетов,  памяток, презентаций на тему нравственно-патриотического воспитания дошкольников.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4.Подготовка и проведение мероприятий, праздников, развлечения совместно с родителями.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уровня взаимодействия с родителями/законными представителями по вопросам нравственно-патриотического воспитания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1785926"/>
            <a:ext cx="58579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Проведение тематических родительских собраний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DSC06850.JPG"/>
          <p:cNvPicPr>
            <a:picLocks noChangeAspect="1"/>
          </p:cNvPicPr>
          <p:nvPr/>
        </p:nvPicPr>
        <p:blipFill>
          <a:blip r:embed="rId2" cstate="print"/>
          <a:srcRect t="17708"/>
          <a:stretch>
            <a:fillRect/>
          </a:stretch>
        </p:blipFill>
        <p:spPr>
          <a:xfrm>
            <a:off x="357158" y="2643182"/>
            <a:ext cx="1928826" cy="2116349"/>
          </a:xfrm>
          <a:prstGeom prst="rect">
            <a:avLst/>
          </a:prstGeom>
        </p:spPr>
      </p:pic>
      <p:pic>
        <p:nvPicPr>
          <p:cNvPr id="5" name="Рисунок 4" descr="E63tyc790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214686"/>
            <a:ext cx="1712911" cy="3047683"/>
          </a:xfrm>
          <a:prstGeom prst="rect">
            <a:avLst/>
          </a:prstGeom>
        </p:spPr>
      </p:pic>
      <p:pic>
        <p:nvPicPr>
          <p:cNvPr id="6" name="Рисунок 5" descr="IMG_20171116_124415.jpg"/>
          <p:cNvPicPr>
            <a:picLocks noChangeAspect="1"/>
          </p:cNvPicPr>
          <p:nvPr/>
        </p:nvPicPr>
        <p:blipFill>
          <a:blip r:embed="rId4" cstate="print"/>
          <a:srcRect r="1389" b="13541"/>
          <a:stretch>
            <a:fillRect/>
          </a:stretch>
        </p:blipFill>
        <p:spPr>
          <a:xfrm>
            <a:off x="4572000" y="2428868"/>
            <a:ext cx="2000264" cy="3071810"/>
          </a:xfrm>
          <a:prstGeom prst="rect">
            <a:avLst/>
          </a:prstGeom>
        </p:spPr>
      </p:pic>
      <p:pic>
        <p:nvPicPr>
          <p:cNvPr id="7" name="Рисунок 6" descr="WrAbJx7ncz0.jpg"/>
          <p:cNvPicPr>
            <a:picLocks noChangeAspect="1"/>
          </p:cNvPicPr>
          <p:nvPr/>
        </p:nvPicPr>
        <p:blipFill>
          <a:blip r:embed="rId5" cstate="print"/>
          <a:srcRect t="22916" r="5555"/>
          <a:stretch>
            <a:fillRect/>
          </a:stretch>
        </p:blipFill>
        <p:spPr>
          <a:xfrm>
            <a:off x="6929454" y="2714620"/>
            <a:ext cx="1643074" cy="2214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33265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Создание для родителей буклетов, памяток, презентаций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03" t="19949" r="18736" b="15448"/>
          <a:stretch/>
        </p:blipFill>
        <p:spPr>
          <a:xfrm>
            <a:off x="251520" y="980728"/>
            <a:ext cx="2708883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89" t="20859" r="18735" b="11334"/>
          <a:stretch/>
        </p:blipFill>
        <p:spPr>
          <a:xfrm>
            <a:off x="3131840" y="2409876"/>
            <a:ext cx="2627924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44" t="20487" r="18967" b="11544"/>
          <a:stretch/>
        </p:blipFill>
        <p:spPr>
          <a:xfrm>
            <a:off x="5940152" y="3861048"/>
            <a:ext cx="2692335" cy="20656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099" y="472514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hlinkClick r:id="rId5" action="ppaction://hlinkpres?slideindex=1&amp;slidetitle="/>
              </a:rPr>
              <a:t>Презентация: «История города в наших руках»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134076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hlinkClick r:id="rId6" action="ppaction://hlinkpres?slideindex=1&amp;slidetitle="/>
              </a:rPr>
              <a:t>Презентация: «Народные промыслы Нижегородской области»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517232"/>
            <a:ext cx="304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hlinkClick r:id="rId7" action="ppaction://hlinkpres?slideindex=1&amp;slidetitle="/>
              </a:rPr>
              <a:t>Презентация: «Экскурсия по городу Дзержинску»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227687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hlinkClick r:id="rId8" action="ppaction://hlinkpres?slideindex=1&amp;slidetitle="/>
              </a:rPr>
              <a:t>Презентация: </a:t>
            </a:r>
          </a:p>
          <a:p>
            <a:pPr algn="ctr"/>
            <a:r>
              <a:rPr lang="ru-RU" sz="1600" dirty="0" smtClean="0">
                <a:hlinkClick r:id="rId8" action="ppaction://hlinkpres?slideindex=1&amp;slidetitle="/>
              </a:rPr>
              <a:t>«Что я знаю о России»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893540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1940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Внедрение МБДОУ «Детский сад №130» современных форм взаимодействия с родителями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4" y="136753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94" y="1196752"/>
            <a:ext cx="2160566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071" b="11451"/>
          <a:stretch/>
        </p:blipFill>
        <p:spPr>
          <a:xfrm>
            <a:off x="3735082" y="1259936"/>
            <a:ext cx="1489123" cy="2290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3" y="1219414"/>
            <a:ext cx="2145456" cy="3217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355010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Творческий вечер «Традиции моей семьи»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57" y="4134875"/>
            <a:ext cx="2389669" cy="1656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3534" y="5791059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Возложение цветов к вечному огню вместе с семьями воспитанников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6" y="4579192"/>
            <a:ext cx="1993689" cy="14952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3968" y="6096521"/>
            <a:ext cx="236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Выставки совместных поделок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67" b="4393"/>
          <a:stretch/>
        </p:blipFill>
        <p:spPr>
          <a:xfrm>
            <a:off x="6413994" y="4616952"/>
            <a:ext cx="2136610" cy="14536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12584" y="6096521"/>
            <a:ext cx="2363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Выставки фотографий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855637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2904" y="265212"/>
            <a:ext cx="7502213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Нормативно-правовые основания разработки Плана работы ресурсного центра</a:t>
            </a:r>
            <a:endParaRPr lang="ru-RU" sz="3600" dirty="0"/>
          </a:p>
        </p:txBody>
      </p:sp>
      <p:sp>
        <p:nvSpPr>
          <p:cNvPr id="28" name="Line 253"/>
          <p:cNvSpPr>
            <a:spLocks noChangeShapeType="1"/>
          </p:cNvSpPr>
          <p:nvPr/>
        </p:nvSpPr>
        <p:spPr bwMode="gray">
          <a:xfrm flipV="1">
            <a:off x="1437806" y="4392559"/>
            <a:ext cx="7120591" cy="2336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254"/>
          <p:cNvSpPr>
            <a:spLocks noChangeArrowheads="1"/>
          </p:cNvSpPr>
          <p:nvPr/>
        </p:nvSpPr>
        <p:spPr bwMode="gray">
          <a:xfrm rot="3419336">
            <a:off x="541441" y="370322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Text Box 255"/>
          <p:cNvSpPr txBox="1">
            <a:spLocks noChangeArrowheads="1"/>
          </p:cNvSpPr>
          <p:nvPr/>
        </p:nvSpPr>
        <p:spPr bwMode="gray">
          <a:xfrm>
            <a:off x="683559" y="370204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31" name="Line 256"/>
          <p:cNvSpPr>
            <a:spLocks noChangeShapeType="1"/>
          </p:cNvSpPr>
          <p:nvPr/>
        </p:nvSpPr>
        <p:spPr bwMode="gray">
          <a:xfrm>
            <a:off x="1403647" y="2193744"/>
            <a:ext cx="7106719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57"/>
          <p:cNvSpPr>
            <a:spLocks noChangeArrowheads="1"/>
          </p:cNvSpPr>
          <p:nvPr/>
        </p:nvSpPr>
        <p:spPr bwMode="gray">
          <a:xfrm rot="3419336">
            <a:off x="517623" y="1599001"/>
            <a:ext cx="522521" cy="5545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58"/>
          <p:cNvSpPr txBox="1">
            <a:spLocks noChangeArrowheads="1"/>
          </p:cNvSpPr>
          <p:nvPr/>
        </p:nvSpPr>
        <p:spPr bwMode="gray">
          <a:xfrm>
            <a:off x="1403648" y="1842476"/>
            <a:ext cx="258840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dirty="0" smtClean="0">
                <a:latin typeface="Arial" charset="0"/>
              </a:rPr>
              <a:t>Конвенция о правах ребенка</a:t>
            </a:r>
            <a:endParaRPr lang="en-US" sz="1400" dirty="0">
              <a:latin typeface="Arial" charset="0"/>
            </a:endParaRPr>
          </a:p>
        </p:txBody>
      </p:sp>
      <p:sp>
        <p:nvSpPr>
          <p:cNvPr id="34" name="Text Box 259"/>
          <p:cNvSpPr txBox="1">
            <a:spLocks noChangeArrowheads="1"/>
          </p:cNvSpPr>
          <p:nvPr/>
        </p:nvSpPr>
        <p:spPr bwMode="gray">
          <a:xfrm>
            <a:off x="762922" y="1690377"/>
            <a:ext cx="17700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5" name="Line 260"/>
          <p:cNvSpPr>
            <a:spLocks noChangeShapeType="1"/>
          </p:cNvSpPr>
          <p:nvPr/>
        </p:nvSpPr>
        <p:spPr bwMode="gray">
          <a:xfrm flipV="1">
            <a:off x="1403647" y="2905713"/>
            <a:ext cx="7154751" cy="1051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261"/>
          <p:cNvSpPr>
            <a:spLocks noChangeArrowheads="1"/>
          </p:cNvSpPr>
          <p:nvPr/>
        </p:nvSpPr>
        <p:spPr bwMode="gray">
          <a:xfrm rot="3419336">
            <a:off x="543198" y="2322007"/>
            <a:ext cx="499670" cy="52240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7" name="Text Box 262"/>
          <p:cNvSpPr txBox="1">
            <a:spLocks noChangeArrowheads="1"/>
          </p:cNvSpPr>
          <p:nvPr/>
        </p:nvSpPr>
        <p:spPr bwMode="gray">
          <a:xfrm>
            <a:off x="700319" y="235460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8" name="Line 263"/>
          <p:cNvSpPr>
            <a:spLocks noChangeShapeType="1"/>
          </p:cNvSpPr>
          <p:nvPr/>
        </p:nvSpPr>
        <p:spPr bwMode="gray">
          <a:xfrm>
            <a:off x="1449696" y="3693719"/>
            <a:ext cx="7108701" cy="833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264"/>
          <p:cNvSpPr>
            <a:spLocks noChangeArrowheads="1"/>
          </p:cNvSpPr>
          <p:nvPr/>
        </p:nvSpPr>
        <p:spPr bwMode="gray">
          <a:xfrm rot="3419336">
            <a:off x="565093" y="301752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0" name="Text Box 265"/>
          <p:cNvSpPr txBox="1">
            <a:spLocks noChangeArrowheads="1"/>
          </p:cNvSpPr>
          <p:nvPr/>
        </p:nvSpPr>
        <p:spPr bwMode="gray">
          <a:xfrm>
            <a:off x="683560" y="305150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1" name="Line 266"/>
          <p:cNvSpPr>
            <a:spLocks noChangeShapeType="1"/>
          </p:cNvSpPr>
          <p:nvPr/>
        </p:nvSpPr>
        <p:spPr bwMode="gray">
          <a:xfrm>
            <a:off x="1456602" y="5275213"/>
            <a:ext cx="705376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267"/>
          <p:cNvSpPr>
            <a:spLocks noChangeArrowheads="1"/>
          </p:cNvSpPr>
          <p:nvPr/>
        </p:nvSpPr>
        <p:spPr bwMode="ltGray">
          <a:xfrm rot="3419336">
            <a:off x="556598" y="4388934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3" name="Text Box 268"/>
          <p:cNvSpPr txBox="1">
            <a:spLocks noChangeArrowheads="1"/>
          </p:cNvSpPr>
          <p:nvPr/>
        </p:nvSpPr>
        <p:spPr bwMode="gray">
          <a:xfrm>
            <a:off x="700320" y="43942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4" name="Text Box 269"/>
          <p:cNvSpPr txBox="1">
            <a:spLocks noChangeArrowheads="1"/>
          </p:cNvSpPr>
          <p:nvPr/>
        </p:nvSpPr>
        <p:spPr bwMode="gray">
          <a:xfrm>
            <a:off x="1422904" y="2475487"/>
            <a:ext cx="708746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dirty="0" smtClean="0">
                <a:latin typeface="Arial" charset="0"/>
              </a:rPr>
              <a:t>Федеральный закон от 29.12.2012 года № 273-ФЗ «Об образовании в РФ»</a:t>
            </a:r>
            <a:endParaRPr lang="en-US" sz="1400" dirty="0">
              <a:latin typeface="Arial" charset="0"/>
            </a:endParaRPr>
          </a:p>
        </p:txBody>
      </p:sp>
      <p:sp>
        <p:nvSpPr>
          <p:cNvPr id="45" name="Text Box 270"/>
          <p:cNvSpPr txBox="1">
            <a:spLocks noChangeArrowheads="1"/>
          </p:cNvSpPr>
          <p:nvPr/>
        </p:nvSpPr>
        <p:spPr bwMode="gray">
          <a:xfrm>
            <a:off x="3196572" y="3277870"/>
            <a:ext cx="55446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sz="2400" dirty="0">
              <a:latin typeface="Arial" charset="0"/>
            </a:endParaRPr>
          </a:p>
        </p:txBody>
      </p:sp>
      <p:sp>
        <p:nvSpPr>
          <p:cNvPr id="46" name="Text Box 271"/>
          <p:cNvSpPr txBox="1">
            <a:spLocks noChangeArrowheads="1"/>
          </p:cNvSpPr>
          <p:nvPr/>
        </p:nvSpPr>
        <p:spPr bwMode="gray">
          <a:xfrm>
            <a:off x="1450380" y="3655536"/>
            <a:ext cx="712059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dirty="0" smtClean="0">
                <a:latin typeface="Arial" charset="0"/>
              </a:rPr>
              <a:t>Санитарно-эпидемиологические требования к устройству, содержанию и организации режима работы дошкольных образовательных организаций. </a:t>
            </a:r>
            <a:r>
              <a:rPr lang="ru-RU" sz="1400" dirty="0" err="1" smtClean="0">
                <a:latin typeface="Arial" charset="0"/>
              </a:rPr>
              <a:t>СанПин</a:t>
            </a:r>
            <a:r>
              <a:rPr lang="ru-RU" sz="1400" dirty="0" smtClean="0">
                <a:latin typeface="Arial" charset="0"/>
              </a:rPr>
              <a:t> 2.4.1.3049-13.</a:t>
            </a:r>
            <a:endParaRPr lang="en-US" sz="1400" dirty="0">
              <a:latin typeface="Arial" charset="0"/>
            </a:endParaRPr>
          </a:p>
        </p:txBody>
      </p:sp>
      <p:sp>
        <p:nvSpPr>
          <p:cNvPr id="47" name="Text Box 272"/>
          <p:cNvSpPr txBox="1">
            <a:spLocks noChangeArrowheads="1"/>
          </p:cNvSpPr>
          <p:nvPr/>
        </p:nvSpPr>
        <p:spPr bwMode="gray">
          <a:xfrm>
            <a:off x="1426821" y="4468911"/>
            <a:ext cx="71315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endParaRPr lang="en-US" sz="1400" dirty="0">
              <a:latin typeface="Arial" charset="0"/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17623" y="5085012"/>
            <a:ext cx="522521" cy="5545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4" name="Text Box 268"/>
          <p:cNvSpPr txBox="1">
            <a:spLocks noChangeArrowheads="1"/>
          </p:cNvSpPr>
          <p:nvPr/>
        </p:nvSpPr>
        <p:spPr bwMode="gray">
          <a:xfrm>
            <a:off x="667047" y="51336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Line 266"/>
          <p:cNvSpPr>
            <a:spLocks noChangeShapeType="1"/>
          </p:cNvSpPr>
          <p:nvPr/>
        </p:nvSpPr>
        <p:spPr bwMode="gray">
          <a:xfrm>
            <a:off x="1462275" y="5590875"/>
            <a:ext cx="7060669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Text Box 271"/>
          <p:cNvSpPr txBox="1">
            <a:spLocks noChangeArrowheads="1"/>
          </p:cNvSpPr>
          <p:nvPr/>
        </p:nvSpPr>
        <p:spPr bwMode="gray">
          <a:xfrm>
            <a:off x="1403648" y="2905713"/>
            <a:ext cx="715475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dirty="0" smtClean="0">
                <a:latin typeface="Arial" charset="0"/>
              </a:rPr>
              <a:t>Приказ Минобразования и науки РФ от 17.10.2013 года № 1155 «Об Утверждении федерального государственного образовательного стандарта дошкольного образования»</a:t>
            </a:r>
          </a:p>
        </p:txBody>
      </p:sp>
      <p:sp>
        <p:nvSpPr>
          <p:cNvPr id="49" name="Text Box 272"/>
          <p:cNvSpPr txBox="1">
            <a:spLocks noChangeArrowheads="1"/>
          </p:cNvSpPr>
          <p:nvPr/>
        </p:nvSpPr>
        <p:spPr bwMode="gray">
          <a:xfrm>
            <a:off x="1414429" y="4468911"/>
            <a:ext cx="711436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dirty="0" smtClean="0">
                <a:latin typeface="Arial" charset="0"/>
              </a:rPr>
              <a:t>Распоряжение Правительства Российской Федерации от 29.12.2014 года № 2765-Р, утверждающее «Концепцию Федеральной целевой программы развития образования на 2016-2020 годы»</a:t>
            </a:r>
            <a:endParaRPr lang="en-US" sz="1400" dirty="0">
              <a:latin typeface="Arial" charset="0"/>
            </a:endParaRPr>
          </a:p>
        </p:txBody>
      </p:sp>
      <p:sp>
        <p:nvSpPr>
          <p:cNvPr id="50" name="Text Box 272"/>
          <p:cNvSpPr txBox="1">
            <a:spLocks noChangeArrowheads="1"/>
          </p:cNvSpPr>
          <p:nvPr/>
        </p:nvSpPr>
        <p:spPr bwMode="gray">
          <a:xfrm>
            <a:off x="1456604" y="5275213"/>
            <a:ext cx="705376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latin typeface="Arial" charset="0"/>
              </a:rPr>
              <a:t>Устав МБДОУ «Детский сад №130»</a:t>
            </a:r>
            <a:endParaRPr lang="en-US" sz="1400" dirty="0">
              <a:latin typeface="Arial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7" y="332656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50565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097" b="11111"/>
          <a:stretch/>
        </p:blipFill>
        <p:spPr>
          <a:xfrm>
            <a:off x="3161435" y="353296"/>
            <a:ext cx="2541118" cy="11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473776"/>
            <a:ext cx="3464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Организация выставок фотографий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5"/>
            <a:ext cx="2160240" cy="3240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573472"/>
            <a:ext cx="534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Участие в городских спортивных праздниках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35" y="1942790"/>
            <a:ext cx="2462010" cy="16306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96" y="375137"/>
            <a:ext cx="2664296" cy="13633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4196" y="1785099"/>
            <a:ext cx="272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Организация выставок рисунков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315"/>
          <a:stretch/>
        </p:blipFill>
        <p:spPr>
          <a:xfrm>
            <a:off x="6228184" y="2369874"/>
            <a:ext cx="2342069" cy="16280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2160" y="40770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Организация выставок </a:t>
            </a:r>
            <a:r>
              <a:rPr lang="ru-RU" sz="1600" dirty="0" smtClean="0"/>
              <a:t>совместных поделок</a:t>
            </a:r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346">
            <a:off x="437623" y="4096245"/>
            <a:ext cx="1508903" cy="2011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6292333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 и победы  родителей в городских  и областных  конкурсах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82" t="6195" r="2699" b="14914"/>
          <a:stretch/>
        </p:blipFill>
        <p:spPr>
          <a:xfrm rot="20746564">
            <a:off x="3879295" y="4186083"/>
            <a:ext cx="1419970" cy="18211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04" t="4242" r="2786" b="21134"/>
          <a:stretch/>
        </p:blipFill>
        <p:spPr>
          <a:xfrm rot="1302594">
            <a:off x="5253924" y="4509734"/>
            <a:ext cx="1394195" cy="1693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" t="1332" r="3927" b="5556"/>
          <a:stretch/>
        </p:blipFill>
        <p:spPr>
          <a:xfrm>
            <a:off x="7240860" y="4721451"/>
            <a:ext cx="1160110" cy="1615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469">
            <a:off x="1642012" y="4033112"/>
            <a:ext cx="1517412" cy="2146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8123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7166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и оснащение развивающей предметно-пространственной среды групп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30003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раннего возраста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Fl0OfNsEH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214554"/>
            <a:ext cx="2143140" cy="2500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4942" y="1714488"/>
            <a:ext cx="30003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Младшая группа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0kijujLvw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929198"/>
            <a:ext cx="2571736" cy="1643500"/>
          </a:xfrm>
          <a:prstGeom prst="rect">
            <a:avLst/>
          </a:prstGeom>
        </p:spPr>
      </p:pic>
      <p:pic>
        <p:nvPicPr>
          <p:cNvPr id="10" name="Рисунок 9" descr="LUDJEfX-35Y.jpg"/>
          <p:cNvPicPr>
            <a:picLocks noChangeAspect="1"/>
          </p:cNvPicPr>
          <p:nvPr/>
        </p:nvPicPr>
        <p:blipFill>
          <a:blip r:embed="rId5" cstate="print"/>
          <a:srcRect l="3906" b="10416"/>
          <a:stretch>
            <a:fillRect/>
          </a:stretch>
        </p:blipFill>
        <p:spPr>
          <a:xfrm>
            <a:off x="5214942" y="2285992"/>
            <a:ext cx="3143272" cy="2197734"/>
          </a:xfrm>
          <a:prstGeom prst="rect">
            <a:avLst/>
          </a:prstGeom>
        </p:spPr>
      </p:pic>
      <p:pic>
        <p:nvPicPr>
          <p:cNvPr id="11" name="Рисунок 10" descr="f9qHxeNpJps.jpg"/>
          <p:cNvPicPr>
            <a:picLocks noChangeAspect="1"/>
          </p:cNvPicPr>
          <p:nvPr/>
        </p:nvPicPr>
        <p:blipFill>
          <a:blip r:embed="rId6" cstate="print"/>
          <a:srcRect r="-4167" b="10416"/>
          <a:stretch>
            <a:fillRect/>
          </a:stretch>
        </p:blipFill>
        <p:spPr>
          <a:xfrm>
            <a:off x="5715008" y="4714884"/>
            <a:ext cx="2286016" cy="175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и оснащение развивающей предметно-пространственной среды групп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30003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группа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laAkmGilbWo.jpg"/>
          <p:cNvPicPr>
            <a:picLocks noChangeAspect="1"/>
          </p:cNvPicPr>
          <p:nvPr/>
        </p:nvPicPr>
        <p:blipFill>
          <a:blip r:embed="rId2" cstate="print"/>
          <a:srcRect t="7291" r="2778" b="13541"/>
          <a:stretch>
            <a:fillRect/>
          </a:stretch>
        </p:blipFill>
        <p:spPr>
          <a:xfrm>
            <a:off x="857224" y="1714488"/>
            <a:ext cx="1644948" cy="178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214422"/>
            <a:ext cx="30003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aT3BMuKMx0.jpg"/>
          <p:cNvPicPr>
            <a:picLocks noChangeAspect="1"/>
          </p:cNvPicPr>
          <p:nvPr/>
        </p:nvPicPr>
        <p:blipFill>
          <a:blip r:embed="rId3" cstate="print"/>
          <a:srcRect t="7291"/>
          <a:stretch>
            <a:fillRect/>
          </a:stretch>
        </p:blipFill>
        <p:spPr>
          <a:xfrm>
            <a:off x="4714876" y="1714488"/>
            <a:ext cx="2363066" cy="164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0298" y="3714752"/>
            <a:ext cx="35004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группа группа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-cGxzyx419I.jpg"/>
          <p:cNvPicPr>
            <a:picLocks noChangeAspect="1"/>
          </p:cNvPicPr>
          <p:nvPr/>
        </p:nvPicPr>
        <p:blipFill>
          <a:blip r:embed="rId4" cstate="print"/>
          <a:srcRect t="15625" r="-70"/>
          <a:stretch>
            <a:fillRect/>
          </a:stretch>
        </p:blipFill>
        <p:spPr>
          <a:xfrm>
            <a:off x="3000364" y="4214818"/>
            <a:ext cx="2357454" cy="2178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1940"/>
            <a:ext cx="7200800" cy="136083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</a:t>
            </a:r>
            <a:r>
              <a:rPr lang="ru-RU" sz="3200" dirty="0" smtClean="0"/>
              <a:t>истема сотрудничества МБДОУ «Детский сад №130»с социальными партнерами по вопросу патриотического воспитания детей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56834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088651" y="3698733"/>
            <a:ext cx="3778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Дзержинский педагогический колледж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00" t="24952" r="2287" b="7923"/>
          <a:stretch/>
        </p:blipFill>
        <p:spPr>
          <a:xfrm>
            <a:off x="3031232" y="1556102"/>
            <a:ext cx="3801615" cy="2181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6801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Детская музыкальная школа № 3 им. </a:t>
            </a:r>
            <a:r>
              <a:rPr lang="ru-RU" sz="1600" dirty="0" err="1" smtClean="0"/>
              <a:t>Гусельникова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19"/>
          <a:stretch/>
        </p:blipFill>
        <p:spPr>
          <a:xfrm>
            <a:off x="310570" y="2215597"/>
            <a:ext cx="2405659" cy="1522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598675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МБУ «ЦБС» Центральная детская библиотека им Гайдара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41" t="8824" r="7630"/>
          <a:stretch/>
        </p:blipFill>
        <p:spPr>
          <a:xfrm>
            <a:off x="6221876" y="4160398"/>
            <a:ext cx="2028840" cy="1773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6011173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МБУК «Дзержинский краеведческий музей»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25" r="5458" b="51935"/>
          <a:stretch/>
        </p:blipFill>
        <p:spPr>
          <a:xfrm>
            <a:off x="3354824" y="4377207"/>
            <a:ext cx="2015397" cy="16169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15" b="53162"/>
          <a:stretch/>
        </p:blipFill>
        <p:spPr>
          <a:xfrm>
            <a:off x="348471" y="4464311"/>
            <a:ext cx="2452051" cy="1522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11" b="3821"/>
          <a:stretch/>
        </p:blipFill>
        <p:spPr>
          <a:xfrm rot="20892306">
            <a:off x="6948264" y="1667234"/>
            <a:ext cx="877993" cy="12227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0" r="3374" b="3821"/>
          <a:stretch/>
        </p:blipFill>
        <p:spPr>
          <a:xfrm>
            <a:off x="7524329" y="1608201"/>
            <a:ext cx="839757" cy="12147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9" r="3375" b="1714"/>
          <a:stretch/>
        </p:blipFill>
        <p:spPr>
          <a:xfrm rot="791642">
            <a:off x="8034940" y="1705083"/>
            <a:ext cx="806379" cy="11954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74" b="1332"/>
          <a:stretch/>
        </p:blipFill>
        <p:spPr>
          <a:xfrm>
            <a:off x="7453156" y="2720027"/>
            <a:ext cx="911983" cy="1317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685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92888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МБДОУ «Детский сад №130»- базовая площадка ГБПОУ «Дзержинский педагогический колледж»</a:t>
            </a:r>
          </a:p>
          <a:p>
            <a:pPr algn="ctr"/>
            <a:r>
              <a:rPr lang="ru-RU" sz="2400" b="1" dirty="0" smtClean="0"/>
              <a:t>для организации практики студентов с 2017 года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700808"/>
            <a:ext cx="6336704" cy="415498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МБДОУ «Детский сад №130»- </a:t>
            </a:r>
            <a:r>
              <a:rPr lang="ru-RU" sz="2400" b="1" dirty="0" smtClean="0"/>
              <a:t>стажерская  </a:t>
            </a:r>
            <a:r>
              <a:rPr lang="ru-RU" sz="2400" b="1" dirty="0"/>
              <a:t>площадка </a:t>
            </a:r>
            <a:r>
              <a:rPr lang="ru-RU" sz="2400" b="1" dirty="0" smtClean="0"/>
              <a:t> ГБОУ ДПО «Нижегородский институт развития образования», кафедры управления дошкольным образованием по теме: «Развитие профессиональных компетенций музыкального руководителя ДОО по вопросу актуализации русского фольклора как ресурса нравственно-патриотического воспитания детей в ДОО»</a:t>
            </a:r>
          </a:p>
          <a:p>
            <a:pPr algn="ctr"/>
            <a:r>
              <a:rPr lang="ru-RU" sz="2400" b="1" dirty="0" smtClean="0"/>
              <a:t>(доцент кафедры </a:t>
            </a:r>
            <a:r>
              <a:rPr lang="ru-RU" sz="2400" b="1" dirty="0" err="1" smtClean="0"/>
              <a:t>Подоплелова</a:t>
            </a:r>
            <a:r>
              <a:rPr lang="ru-RU" sz="2400" b="1" dirty="0" smtClean="0"/>
              <a:t> Н.М.) с 2020 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6836" y="2966997"/>
            <a:ext cx="1472014" cy="20821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6822" y="1328456"/>
            <a:ext cx="1441016" cy="20383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28058" y="4941168"/>
            <a:ext cx="1669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hlinkClick r:id="rId4" action="ppaction://hlinkfile"/>
              </a:rPr>
              <a:t>Приложение к приказу ректора НИРО от 20.02.2020 № 61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987758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0544"/>
            <a:ext cx="6264696" cy="123821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Участие педагогов и воспитанников в конкурсах и фестивалях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00" y="18864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11"/>
          <a:stretch/>
        </p:blipFill>
        <p:spPr>
          <a:xfrm>
            <a:off x="262513" y="2265958"/>
            <a:ext cx="2483768" cy="184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23792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МБДОУ «Детский сад № 130» – ежегодный участник и победитель городского конкурса «Я уже артист», «Голос детства», городского фестиваля «Солнышко в ладошках», областного фестиваля патриотической песни «Приближая Победу», городского фестиваля «Театральные таланты»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00" t="18616" r="14000" b="11285"/>
          <a:stretch/>
        </p:blipFill>
        <p:spPr>
          <a:xfrm>
            <a:off x="280261" y="4221088"/>
            <a:ext cx="2448272" cy="1748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143" r="13000" b="1524"/>
          <a:stretch/>
        </p:blipFill>
        <p:spPr>
          <a:xfrm>
            <a:off x="5580112" y="2265958"/>
            <a:ext cx="3342354" cy="1997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65958"/>
            <a:ext cx="2427734" cy="3236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49" b="2857"/>
          <a:stretch/>
        </p:blipFill>
        <p:spPr>
          <a:xfrm>
            <a:off x="5436097" y="4380401"/>
            <a:ext cx="956484" cy="13528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49" b="2857"/>
          <a:stretch/>
        </p:blipFill>
        <p:spPr>
          <a:xfrm>
            <a:off x="6660232" y="4349043"/>
            <a:ext cx="1000823" cy="14155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14"/>
          <a:stretch/>
        </p:blipFill>
        <p:spPr>
          <a:xfrm>
            <a:off x="7920659" y="4380402"/>
            <a:ext cx="1001808" cy="13927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16" y="5525988"/>
            <a:ext cx="843396" cy="11929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69"/>
          <a:stretch/>
        </p:blipFill>
        <p:spPr>
          <a:xfrm>
            <a:off x="7496107" y="5479885"/>
            <a:ext cx="849103" cy="1239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12006"/>
            <a:ext cx="850176" cy="1206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4519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" y="2708920"/>
            <a:ext cx="2880042" cy="1919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5562" y="3685138"/>
            <a:ext cx="3259330" cy="2244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1122"/>
            <a:ext cx="3024059" cy="1906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23528" y="764704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Коллектив МБДОУ «Детский сад №130»</a:t>
            </a:r>
          </a:p>
          <a:p>
            <a:pPr algn="ctr"/>
            <a:r>
              <a:rPr lang="ru-RU" sz="3600" dirty="0" smtClean="0"/>
              <a:t>готов поделиться своим опытом,</a:t>
            </a:r>
          </a:p>
          <a:p>
            <a:pPr algn="ctr"/>
            <a:r>
              <a:rPr lang="ru-RU" sz="3600" dirty="0"/>
              <a:t>н</a:t>
            </a:r>
            <a:r>
              <a:rPr lang="ru-RU" sz="3600" dirty="0" smtClean="0"/>
              <a:t>адеется быть полезным коллегам! 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814850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Проблема патриотического воспитания в условиях ФГОС ДО (пункт 4.6) обретает новые характеристики и соответственно новые подходы к ее решению как составная часть целостного процесса социальной адаптации, жизненного самоопределения и становления личности.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Для формирования активной личности гражданина-патриота своего Отечества, его мировоззрения, духовного мира нужны подходы оптимизирующие этот процесс.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Задача патриотического воспитания подрастающего поколения является в настоящее время одной из приоритетных задач современного общества.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Важнейшим периодом становления личности выделяется дошкольный возраст. В нем закладываются предпосылки гражданских качеств, развиваются представления о человеке, обществе, культуре.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Необходимость пересмотра педагогами форм, содержания</a:t>
            </a:r>
            <a:r>
              <a:rPr lang="ru-RU" sz="2000" dirty="0"/>
              <a:t> работы</a:t>
            </a:r>
            <a:r>
              <a:rPr lang="ru-RU" sz="2000" dirty="0" smtClean="0"/>
              <a:t>, подходов к патриотическому воспитанию детей дошкольного возраста.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51940"/>
            <a:ext cx="7200800" cy="12888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Актуальность создания ресурсного центра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64608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912768" cy="100811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Принципы работы           ресурсного центра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90" y="332656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619382840"/>
              </p:ext>
            </p:extLst>
          </p:nvPr>
        </p:nvGraphicFramePr>
        <p:xfrm>
          <a:off x="611560" y="1628800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70245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2894368"/>
              </p:ext>
            </p:extLst>
          </p:nvPr>
        </p:nvGraphicFramePr>
        <p:xfrm>
          <a:off x="611560" y="1700808"/>
          <a:ext cx="7776864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54195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ЦЕЛЬ:</a:t>
                      </a:r>
                      <a:endParaRPr lang="ru-RU" sz="2000" dirty="0"/>
                    </a:p>
                  </a:txBody>
                  <a:tcPr/>
                </a:tc>
              </a:tr>
              <a:tr h="262639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Разработка  качественно  новой интегрированной образовательной модели, направленной на патриотическое развитие воспитанников в соответствии с их возрастными и индивидуальными особенностями и склонностями, развитие способностей и нравственных качеств каждого ребенка при тесном взаимодействии всех</a:t>
                      </a:r>
                      <a:r>
                        <a:rPr lang="ru-RU" sz="2000" baseline="0" dirty="0" smtClean="0"/>
                        <a:t> участников образовательного процесса.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51940"/>
            <a:ext cx="6768752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Цель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006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2757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67744" y="125760"/>
            <a:ext cx="662473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Задачи</a:t>
            </a:r>
            <a:endParaRPr lang="ru-RU" sz="3600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824536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/>
              <a:t>Создать условия, способствующие становлению 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гражданских, патриотических основ личности  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ребенка, приобщения к русской 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культуре.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/>
              <a:t>Совершенствовать материально-</a:t>
            </a:r>
          </a:p>
          <a:p>
            <a:pPr marL="0" indent="0">
              <a:buNone/>
            </a:pPr>
            <a:r>
              <a:rPr lang="ru-RU" sz="1400" b="1" dirty="0" smtClean="0"/>
              <a:t>         техническую базу учреждений,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направленную на патриотическое 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развитие в соответствии с ФГОС  ДО.</a:t>
            </a:r>
            <a:endParaRPr lang="ru-RU" sz="1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/>
              <a:t>Повысить уровень профессиональной 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компетентности педагогических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коллективов.</a:t>
            </a:r>
            <a:endParaRPr lang="ru-RU" sz="1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/>
              <a:t>Найти и внедрить современные формы 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взаимодействия с родителями.</a:t>
            </a:r>
            <a:endParaRPr lang="ru-RU" sz="1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/>
              <a:t>Расширить систему сотрудничества  с 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социальными партнерами по вопросам</a:t>
            </a:r>
          </a:p>
          <a:p>
            <a:pPr marL="0" indent="0">
              <a:buNone/>
            </a:pPr>
            <a:r>
              <a:rPr lang="ru-RU" sz="1400" b="1" dirty="0"/>
              <a:t>     </a:t>
            </a:r>
            <a:r>
              <a:rPr lang="ru-RU" sz="1400" b="1" dirty="0" smtClean="0"/>
              <a:t>    патриотического </a:t>
            </a:r>
            <a:r>
              <a:rPr lang="ru-RU" sz="1400" b="1" dirty="0"/>
              <a:t>развития </a:t>
            </a:r>
            <a:r>
              <a:rPr lang="ru-RU" sz="1400" b="1" dirty="0" smtClean="0"/>
              <a:t>детей.</a:t>
            </a:r>
            <a:endParaRPr lang="ru-RU" sz="14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8096" y="2060848"/>
            <a:ext cx="4709240" cy="3320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8337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327">
            <a:off x="4056113" y="2123550"/>
            <a:ext cx="4544688" cy="3181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704856" cy="12155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План работы ресурсного центра по распространению педагогического опыта на базе МБДОУ «Детский сад №130»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6709392"/>
              </p:ext>
            </p:extLst>
          </p:nvPr>
        </p:nvGraphicFramePr>
        <p:xfrm>
          <a:off x="201297" y="1293952"/>
          <a:ext cx="876319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63"/>
                <a:gridCol w="1923627"/>
                <a:gridCol w="1888005"/>
                <a:gridCol w="1095397"/>
                <a:gridCol w="1505061"/>
                <a:gridCol w="17811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п\п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Тема представленного опыта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распространения опыта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Сроки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Категория участников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Ответственный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работы педагогов</a:t>
                      </a:r>
                      <a:r>
                        <a:rPr lang="ru-RU" sz="1600" baseline="0" dirty="0" smtClean="0"/>
                        <a:t> по нравственно-патриотическому воспитанию в условиях ДОУ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Круглый стол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Ноябрь 2020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Старшие воспитатели </a:t>
                      </a:r>
                      <a:r>
                        <a:rPr lang="ru-RU" sz="1600" dirty="0" err="1" smtClean="0"/>
                        <a:t>Воспитатели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Манерова</a:t>
                      </a:r>
                      <a:r>
                        <a:rPr lang="ru-RU" sz="1600" dirty="0" smtClean="0"/>
                        <a:t> Е.С.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Презентация авторских дидактических и электронных пособий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Мастер-класс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Март 2020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Старшие воспитатели </a:t>
                      </a:r>
                      <a:r>
                        <a:rPr lang="ru-RU" sz="1600" dirty="0" err="1" smtClean="0"/>
                        <a:t>Воспитатели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Манерова</a:t>
                      </a:r>
                      <a:r>
                        <a:rPr lang="ru-RU" sz="1600" dirty="0" smtClean="0"/>
                        <a:t> Е.С.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Представление опыта работы с семьями воспитанников по </a:t>
                      </a:r>
                      <a:r>
                        <a:rPr lang="ru-RU" sz="1600" baseline="0" dirty="0" smtClean="0"/>
                        <a:t>нравственно-патриотическому воспитанию 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Семинар-практикум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Май 2020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Старшие воспитатели </a:t>
                      </a:r>
                      <a:r>
                        <a:rPr lang="ru-RU" sz="1600" dirty="0" err="1" smtClean="0"/>
                        <a:t>Воспитатели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Специалисты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Манерова</a:t>
                      </a:r>
                      <a:r>
                        <a:rPr lang="ru-RU" sz="1600" dirty="0" smtClean="0"/>
                        <a:t> Е.С.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38655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педагогов по нравственно-патриотическому воспитанию в условиях ДОУ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428736"/>
            <a:ext cx="70723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Направления работы по нравственно-патриотическому воспитанию в условиях ДОУ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500166" y="2285992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29124" y="2357430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143768" y="2357430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34" y="3571876"/>
            <a:ext cx="264320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Совершенствование уровня профессиональной компетентности, профессионального мастерства педагогов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3571876"/>
            <a:ext cx="264320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Совершенствование уровня взаимодействия с родителями/законными представителями по вопросам нравственно-патриотического воспитания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3571876"/>
            <a:ext cx="242889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Совершенствование и оснащение развивающей предметно-пространственной среды групп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428736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Акетирование педагогов на тему: «Патриотическое воспитание детей в условиях ДОУ».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2.Проведение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педагогических советов на тему: «Система нравственно-патриотического воспитания в ДОУ»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Современные подходы организации работы по нравственно-патриотическому воспитанию дошкольников в условиях ФГОС ДО»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«Организация работы по нравственно-патриотическому воспитанию в условиях ДОУ» и др.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3.Проведение консультаций, круглых столов на тему: «Нравственно-патриотическое воспитание в условиях ДОУ», «Организация работы с родителями по нравственно-патриотическому воспитанию дошкольников», «Создание условий для нравственно-патриотическому воспитанию дошкольников», и др.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4.Проведение мастер-классов на тему: «Изготовление дидактических игр по нравственно-патриотическому воспитанию», «Создание электронных игр по нравственно-патриотическому воспитанию» и др.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5.Распространение педагогического опыта среди коллег, показ открытого занятия в подготовительной группе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Публикации в профессиональных сообществах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3d03f1142e93a6b7c1bead2d44a5a89d829e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1228</Words>
  <Application>Microsoft Office PowerPoint</Application>
  <PresentationFormat>Экран (4:3)</PresentationFormat>
  <Paragraphs>166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Ресурсный центр: «Духовно-нравственное воспитание дошкольников в условиях детского сада» </vt:lpstr>
      <vt:lpstr>Нормативно-правовые основания разработки Плана работы ресурсного центра</vt:lpstr>
      <vt:lpstr>Актуальность создания ресурсного центра</vt:lpstr>
      <vt:lpstr>Принципы работы           ресурсного центра</vt:lpstr>
      <vt:lpstr>Цель</vt:lpstr>
      <vt:lpstr>Задачи</vt:lpstr>
      <vt:lpstr>План работы ресурсного центра по распространению педагогического опыта на базе МБДОУ «Детский сад №130»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Внедрение МБДОУ «Детский сад №130» современных форм взаимодействия с родителями</vt:lpstr>
      <vt:lpstr>Слайд 20</vt:lpstr>
      <vt:lpstr>Слайд 21</vt:lpstr>
      <vt:lpstr>Слайд 22</vt:lpstr>
      <vt:lpstr>Система сотрудничества МБДОУ «Детский сад №130»с социальными партнерами по вопросу патриотического воспитания детей</vt:lpstr>
      <vt:lpstr>Слайд 24</vt:lpstr>
      <vt:lpstr>Участие педагогов и воспитанников в конкурсах и фестивалях</vt:lpstr>
      <vt:lpstr>Слайд 26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 сквозь листья</dc:title>
  <dc:creator>obstinate</dc:creator>
  <dc:description>Шаблон презентации с сайта https://presentation-creation.ru/</dc:description>
  <cp:lastModifiedBy>Windows</cp:lastModifiedBy>
  <cp:revision>422</cp:revision>
  <dcterms:created xsi:type="dcterms:W3CDTF">2018-02-25T09:09:03Z</dcterms:created>
  <dcterms:modified xsi:type="dcterms:W3CDTF">2020-11-19T06:03:03Z</dcterms:modified>
</cp:coreProperties>
</file>